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95" r:id="rId3"/>
    <p:sldId id="296" r:id="rId4"/>
    <p:sldId id="297" r:id="rId5"/>
    <p:sldId id="298" r:id="rId6"/>
    <p:sldId id="299" r:id="rId7"/>
    <p:sldId id="300" r:id="rId8"/>
    <p:sldId id="306" r:id="rId9"/>
    <p:sldId id="301" r:id="rId10"/>
    <p:sldId id="302" r:id="rId11"/>
    <p:sldId id="307" r:id="rId12"/>
    <p:sldId id="303" r:id="rId13"/>
    <p:sldId id="308" r:id="rId14"/>
    <p:sldId id="304" r:id="rId15"/>
    <p:sldId id="305" r:id="rId16"/>
    <p:sldId id="309" r:id="rId17"/>
    <p:sldId id="286" r:id="rId18"/>
    <p:sldId id="310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256" r:id="rId5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45" d="100"/>
          <a:sy n="45" d="100"/>
        </p:scale>
        <p:origin x="62" y="3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2019/9/29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16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AFACF7-9DD6-4804-A0F3-D9018F00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2019/9/29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647F28-1D18-4708-B4C2-CEF9D66E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CC5158-68B3-41E1-B700-DC6E6333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CAFA10-A93E-44DF-8984-8C29FACCB59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115E31-8887-4281-BB2C-E7E6AF58958D}"/>
              </a:ext>
            </a:extLst>
          </p:cNvPr>
          <p:cNvSpPr/>
          <p:nvPr userDrawn="1"/>
        </p:nvSpPr>
        <p:spPr>
          <a:xfrm>
            <a:off x="152400" y="152400"/>
            <a:ext cx="11887200" cy="656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99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AFACF7-9DD6-4804-A0F3-D9018F00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2019/9/29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647F28-1D18-4708-B4C2-CEF9D66E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CC5158-68B3-41E1-B700-DC6E6333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1">
            <a:extLst>
              <a:ext uri="{FF2B5EF4-FFF2-40B4-BE49-F238E27FC236}">
                <a16:creationId xmlns:a16="http://schemas.microsoft.com/office/drawing/2014/main" id="{D22AA052-93D2-4F4A-A982-3A96E25B32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長方形 11">
            <a:extLst>
              <a:ext uri="{FF2B5EF4-FFF2-40B4-BE49-F238E27FC236}">
                <a16:creationId xmlns:a16="http://schemas.microsoft.com/office/drawing/2014/main" id="{E8CA10FA-9350-4780-9951-FCE6020052A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343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9AE37-FE06-4F11-A1D6-1682B853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9E7674-708C-45D2-A569-45728073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2019/9/29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E32ADF-DEA0-4301-90D7-3EC43293C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50885C-BCBF-450A-90C1-FF7F6735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7050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ja-JP" sz="1200">
                <a:solidFill>
                  <a:schemeClr val="tx1">
                    <a:tint val="75000"/>
                  </a:schemeClr>
                </a:solidFill>
              </a:rPr>
              <a:t>9/29/2019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layout2_shape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layout2_shape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ja-JP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2_shape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layout2_shape5"/>
          <p:cNvSpPr/>
          <p:nvPr/>
        </p:nvSpPr>
        <p:spPr>
          <a:xfrm>
            <a:off x="152400" y="152400"/>
            <a:ext cx="11887200" cy="6569075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98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36C64-B3CF-411C-AA3A-E8EFC46A4495}" type="datetimeFigureOut">
              <a:rPr kumimoji="1" lang="ja-JP" altLang="en-US" smtClean="0"/>
              <a:t>2019/9/29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53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2" r:id="rId3"/>
    <p:sldLayoutId id="2147483661" r:id="rId4"/>
    <p:sldLayoutId id="214748366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dev.mysql.com/doc/refman/5.7/en/faqs-security.html#faq-mysql-have-builtin-rba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mysql.com/doc/refman/5.6/en/revoke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6" descr="Droplets-HD-Title-R1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768703" y="1755518"/>
            <a:ext cx="426270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데이터베이스</a:t>
            </a:r>
            <a:endParaRPr lang="en-US" altLang="ja-JP" sz="5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ja-JP" sz="5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HW-2</a:t>
            </a:r>
          </a:p>
          <a:p>
            <a:pPr algn="ctr"/>
            <a:endParaRPr kumimoji="1" lang="en-US" altLang="ja-JP" sz="5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ja-JP" sz="5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7</a:t>
            </a:r>
            <a:r>
              <a:rPr lang="ko-KR" altLang="en-US" sz="5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조</a:t>
            </a:r>
            <a:endParaRPr kumimoji="1" lang="ja-JP" altLang="en-US" sz="5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4202" y="4571673"/>
            <a:ext cx="3122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2014-16757 </a:t>
            </a:r>
            <a:r>
              <a:rPr lang="ko-KR" altLang="en-US" dirty="0" err="1" smtClean="0"/>
              <a:t>김보창</a:t>
            </a:r>
            <a:endParaRPr lang="en-US" altLang="ko-KR" dirty="0" smtClean="0"/>
          </a:p>
          <a:p>
            <a:r>
              <a:rPr lang="en-US" altLang="ko-KR" dirty="0" smtClean="0"/>
              <a:t>2014-16615 </a:t>
            </a:r>
            <a:r>
              <a:rPr lang="ko-KR" altLang="en-US" dirty="0" err="1" smtClean="0"/>
              <a:t>박은천</a:t>
            </a:r>
            <a:endParaRPr lang="en-US" altLang="ko-KR" dirty="0" smtClean="0"/>
          </a:p>
          <a:p>
            <a:r>
              <a:rPr lang="en-US" altLang="ko-KR" dirty="0" smtClean="0"/>
              <a:t>2015-15448 </a:t>
            </a:r>
            <a:r>
              <a:rPr lang="ko-KR" altLang="en-US" dirty="0" err="1" smtClean="0"/>
              <a:t>송영우</a:t>
            </a:r>
            <a:endParaRPr lang="en-US" altLang="ko-KR" dirty="0" smtClean="0"/>
          </a:p>
          <a:p>
            <a:r>
              <a:rPr lang="en-US" altLang="ko-KR" smtClean="0"/>
              <a:t>2017-16064 </a:t>
            </a:r>
            <a:r>
              <a:rPr lang="ko-KR" altLang="en-US" dirty="0" err="1" smtClean="0"/>
              <a:t>강태호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404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p11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14" y="1688680"/>
            <a:ext cx="8211639" cy="41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05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Pdf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있는 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쿼리문은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실행이 불가능한 형태라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(select * from)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추가해서 실행하였다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p11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0566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p13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551937"/>
            <a:ext cx="8678636" cy="438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21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에서는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full outer join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지원하지 않는다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따라서 똑같은 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쿼리문을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left outer join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right outer join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한다음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union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하는 식으로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full outer join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구현하였다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p13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503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p14-1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0" y="1608473"/>
            <a:ext cx="9912677" cy="400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66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p14-2</a:t>
            </a:r>
            <a:endParaRPr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855" y="1743792"/>
            <a:ext cx="9792289" cy="39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56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Pdf 14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페이지에는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inner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없을 때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join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사용된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attribute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한번만 나타난다고 되어있지만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직접 쿼리를 실행해보면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join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사용된 </a:t>
            </a:r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course_id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column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join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inner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안 붙었음에도 불구하고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2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출현함을 알 수 있다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p14-2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714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p15-1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20" y="1803664"/>
            <a:ext cx="10094926" cy="379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51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p15-2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20" y="1815737"/>
            <a:ext cx="9460333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48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p15-1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경우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pdf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있는 형태로는 실행이 불가능한 형태라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(select * from) 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쿼리에 추가했다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P15-2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경우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에서는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full outer join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지원하지 않기때문에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left outer join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right outer join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결과를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union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하여 구현하였다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p15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996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663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p5-1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40" y="1608473"/>
            <a:ext cx="949452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52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2_shape2"/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2_shape3"/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2_shape4"/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2_shape5"/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" name="slide2_group1"/>
          <p:cNvGrpSpPr>
            <a:grpSpLocks/>
          </p:cNvGrpSpPr>
          <p:nvPr/>
        </p:nvGrpSpPr>
        <p:grpSpPr>
          <a:xfrm>
            <a:off x="304800" y="360471"/>
            <a:ext cx="5791200" cy="967740"/>
            <a:chOff x="304800" y="360471"/>
            <a:chExt cx="5791200" cy="967740"/>
          </a:xfrm>
        </p:grpSpPr>
        <p:sp>
          <p:nvSpPr>
            <p:cNvPr id="9" name="slide2_shape6"/>
            <p:cNvSpPr/>
            <p:nvPr/>
          </p:nvSpPr>
          <p:spPr>
            <a:xfrm>
              <a:off x="304800" y="360471"/>
              <a:ext cx="274031" cy="96774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0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2_shape7"/>
            <p:cNvSpPr/>
            <p:nvPr/>
          </p:nvSpPr>
          <p:spPr>
            <a:xfrm>
              <a:off x="578831" y="360471"/>
              <a:ext cx="5517168" cy="96774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0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2_shape8"/>
          <p:cNvSpPr/>
          <p:nvPr/>
        </p:nvSpPr>
        <p:spPr>
          <a:xfrm>
            <a:off x="720784" y="342859"/>
            <a:ext cx="8629285" cy="820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4800">
                <a:solidFill>
                  <a:schemeClr val="tx1">
                    <a:alpha val="100000"/>
                  </a:schemeClr>
                </a:solidFill>
                <a:latin typeface="+mn-cs"/>
              </a:rPr>
              <a:t>Ch4 – p17</a:t>
            </a:r>
          </a:p>
        </p:txBody>
      </p:sp>
      <p:pic>
        <p:nvPicPr>
          <p:cNvPr id="12" name="nppt_1569519161470284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7439" y="1773749"/>
            <a:ext cx="9753600" cy="460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25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69519161470312"/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69519161470316"/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69519161470320"/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69519161470324"/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569519161470328"/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" name="nppt_1569519161470332"/>
          <p:cNvGrpSpPr>
            <a:grpSpLocks/>
          </p:cNvGrpSpPr>
          <p:nvPr/>
        </p:nvGrpSpPr>
        <p:grpSpPr>
          <a:xfrm>
            <a:off x="304800" y="360471"/>
            <a:ext cx="5791200" cy="967740"/>
            <a:chOff x="304800" y="360471"/>
            <a:chExt cx="5791200" cy="967740"/>
          </a:xfrm>
        </p:grpSpPr>
        <p:sp>
          <p:nvSpPr>
            <p:cNvPr id="9" name="nppt_1569519161470333"/>
            <p:cNvSpPr/>
            <p:nvPr/>
          </p:nvSpPr>
          <p:spPr>
            <a:xfrm>
              <a:off x="304800" y="360471"/>
              <a:ext cx="274031" cy="96774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0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569519161470337"/>
            <p:cNvSpPr/>
            <p:nvPr/>
          </p:nvSpPr>
          <p:spPr>
            <a:xfrm>
              <a:off x="578831" y="360471"/>
              <a:ext cx="5517168" cy="96774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0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569519161470341"/>
          <p:cNvSpPr/>
          <p:nvPr/>
        </p:nvSpPr>
        <p:spPr>
          <a:xfrm>
            <a:off x="720784" y="342859"/>
            <a:ext cx="8629285" cy="820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4800">
                <a:solidFill>
                  <a:schemeClr val="tx1">
                    <a:alpha val="100000"/>
                  </a:schemeClr>
                </a:solidFill>
                <a:latin typeface="+mn-cs"/>
              </a:rPr>
              <a:t>Ch4 – p18</a:t>
            </a:r>
          </a:p>
        </p:txBody>
      </p:sp>
      <p:pic>
        <p:nvPicPr>
          <p:cNvPr id="12" name="nppt_156951916147058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1919" y="1608473"/>
            <a:ext cx="9753600" cy="460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0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69519161470398"/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69519161470402"/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69519161470406"/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69519161470410"/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569519161470414"/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" name="nppt_1569519161470418"/>
          <p:cNvGrpSpPr>
            <a:grpSpLocks/>
          </p:cNvGrpSpPr>
          <p:nvPr/>
        </p:nvGrpSpPr>
        <p:grpSpPr>
          <a:xfrm>
            <a:off x="304800" y="360471"/>
            <a:ext cx="5791200" cy="967740"/>
            <a:chOff x="304800" y="360471"/>
            <a:chExt cx="5791200" cy="967740"/>
          </a:xfrm>
        </p:grpSpPr>
        <p:sp>
          <p:nvSpPr>
            <p:cNvPr id="9" name="nppt_1569519161470419"/>
            <p:cNvSpPr/>
            <p:nvPr/>
          </p:nvSpPr>
          <p:spPr>
            <a:xfrm>
              <a:off x="304800" y="360471"/>
              <a:ext cx="274031" cy="96774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0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569519161470423"/>
            <p:cNvSpPr/>
            <p:nvPr/>
          </p:nvSpPr>
          <p:spPr>
            <a:xfrm>
              <a:off x="578831" y="360471"/>
              <a:ext cx="5517168" cy="96774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0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569519161470427"/>
          <p:cNvSpPr/>
          <p:nvPr/>
        </p:nvSpPr>
        <p:spPr>
          <a:xfrm>
            <a:off x="720784" y="342859"/>
            <a:ext cx="8629285" cy="820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4800">
                <a:solidFill>
                  <a:schemeClr val="tx1">
                    <a:alpha val="100000"/>
                  </a:schemeClr>
                </a:solidFill>
                <a:latin typeface="+mn-cs"/>
              </a:rPr>
              <a:t>Ch4 – p19</a:t>
            </a:r>
          </a:p>
        </p:txBody>
      </p:sp>
      <p:pic>
        <p:nvPicPr>
          <p:cNvPr id="12" name="nppt_1569519161470657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1920" y="1682273"/>
            <a:ext cx="9753600" cy="46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2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69519161470440"/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69519161470444"/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69519161470448"/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69519161470452"/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569519161470456"/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" name="nppt_1569519161470460"/>
          <p:cNvGrpSpPr>
            <a:grpSpLocks/>
          </p:cNvGrpSpPr>
          <p:nvPr/>
        </p:nvGrpSpPr>
        <p:grpSpPr>
          <a:xfrm>
            <a:off x="304800" y="360471"/>
            <a:ext cx="5791200" cy="967740"/>
            <a:chOff x="304800" y="360471"/>
            <a:chExt cx="5791200" cy="967740"/>
          </a:xfrm>
        </p:grpSpPr>
        <p:sp>
          <p:nvSpPr>
            <p:cNvPr id="9" name="nppt_1569519161470461"/>
            <p:cNvSpPr/>
            <p:nvPr/>
          </p:nvSpPr>
          <p:spPr>
            <a:xfrm>
              <a:off x="304800" y="360471"/>
              <a:ext cx="274031" cy="96774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0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569519161470465"/>
            <p:cNvSpPr/>
            <p:nvPr/>
          </p:nvSpPr>
          <p:spPr>
            <a:xfrm>
              <a:off x="578831" y="360471"/>
              <a:ext cx="5517168" cy="96774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0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569519161470469"/>
          <p:cNvSpPr/>
          <p:nvPr/>
        </p:nvSpPr>
        <p:spPr>
          <a:xfrm>
            <a:off x="720784" y="342859"/>
            <a:ext cx="8629285" cy="820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4800">
                <a:solidFill>
                  <a:schemeClr val="tx1">
                    <a:alpha val="100000"/>
                  </a:schemeClr>
                </a:solidFill>
                <a:latin typeface="+mn-cs"/>
              </a:rPr>
              <a:t>Ch4 – p20</a:t>
            </a:r>
          </a:p>
        </p:txBody>
      </p:sp>
      <p:pic>
        <p:nvPicPr>
          <p:cNvPr id="12" name="nppt_156951916147068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1608473"/>
            <a:ext cx="9753600" cy="46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17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69519161470354"/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69519161470358"/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69519161470362"/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69519161470366"/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569519161470370"/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" name="nppt_1569519161470374"/>
          <p:cNvGrpSpPr>
            <a:grpSpLocks/>
          </p:cNvGrpSpPr>
          <p:nvPr/>
        </p:nvGrpSpPr>
        <p:grpSpPr>
          <a:xfrm>
            <a:off x="304800" y="360471"/>
            <a:ext cx="5791200" cy="967740"/>
            <a:chOff x="304800" y="360471"/>
            <a:chExt cx="5791200" cy="967740"/>
          </a:xfrm>
        </p:grpSpPr>
        <p:sp>
          <p:nvSpPr>
            <p:cNvPr id="9" name="nppt_1569519161470375"/>
            <p:cNvSpPr/>
            <p:nvPr/>
          </p:nvSpPr>
          <p:spPr>
            <a:xfrm>
              <a:off x="304800" y="360471"/>
              <a:ext cx="274031" cy="96774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0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569519161470379"/>
            <p:cNvSpPr/>
            <p:nvPr/>
          </p:nvSpPr>
          <p:spPr>
            <a:xfrm>
              <a:off x="578831" y="360471"/>
              <a:ext cx="5517168" cy="96774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0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569519161470383"/>
          <p:cNvSpPr/>
          <p:nvPr/>
        </p:nvSpPr>
        <p:spPr>
          <a:xfrm>
            <a:off x="720784" y="342859"/>
            <a:ext cx="8629285" cy="820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4800">
                <a:solidFill>
                  <a:schemeClr val="tx1">
                    <a:alpha val="100000"/>
                  </a:schemeClr>
                </a:solidFill>
                <a:latin typeface="+mn-cs"/>
              </a:rPr>
              <a:t>Ch4 – p21</a:t>
            </a:r>
          </a:p>
        </p:txBody>
      </p:sp>
      <p:pic>
        <p:nvPicPr>
          <p:cNvPr id="12" name="nppt_1569519161470702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1608473"/>
            <a:ext cx="9753600" cy="46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90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slide3_shape2"/>
          <p:cNvSpPr/>
          <p:nvPr/>
        </p:nvSpPr>
        <p:spPr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lide3_shape3"/>
          <p:cNvSpPr/>
          <p:nvPr/>
        </p:nvSpPr>
        <p:spPr>
          <a:xfrm>
            <a:off x="1334738" y="2234533"/>
            <a:ext cx="95335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just">
              <a:lnSpc>
                <a:spcPct val="100000"/>
              </a:lnSpc>
              <a:buNone/>
            </a:pPr>
            <a:r>
              <a:rPr altLang="ko-KR" sz="2800">
                <a:solidFill>
                  <a:srgbClr val="3A3838"/>
                </a:solidFill>
                <a:latin typeface="Arial"/>
                <a:ea typeface="Arial"/>
              </a:rPr>
              <a:t>같은 이름의 view를 두 개 만들 수 없어서 기존의 view를 drop view를 통해 없애주고 다시 만들었다.</a:t>
            </a:r>
          </a:p>
        </p:txBody>
      </p:sp>
      <p:sp>
        <p:nvSpPr>
          <p:cNvPr id="6" name="slide3_shape4"/>
          <p:cNvSpPr/>
          <p:nvPr/>
        </p:nvSpPr>
        <p:spPr>
          <a:xfrm>
            <a:off x="1334738" y="1072387"/>
            <a:ext cx="3329758" cy="8198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4800">
                <a:solidFill>
                  <a:schemeClr val="tx1">
                    <a:alpha val="100000"/>
                  </a:schemeClr>
                </a:solidFill>
                <a:latin typeface="+mn-cs"/>
              </a:rPr>
              <a:t>Ch4 – p21</a:t>
            </a:r>
          </a:p>
        </p:txBody>
      </p:sp>
    </p:spTree>
    <p:extLst>
      <p:ext uri="{BB962C8B-B14F-4D97-AF65-F5344CB8AC3E}">
        <p14:creationId xmlns:p14="http://schemas.microsoft.com/office/powerpoint/2010/main" val="2299316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69519161470750"/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69519161470754"/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69519161470758"/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69519161470762"/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569519161470766"/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" name="nppt_1569519161470770"/>
          <p:cNvGrpSpPr>
            <a:grpSpLocks/>
          </p:cNvGrpSpPr>
          <p:nvPr/>
        </p:nvGrpSpPr>
        <p:grpSpPr>
          <a:xfrm>
            <a:off x="304800" y="360471"/>
            <a:ext cx="5791200" cy="967740"/>
            <a:chOff x="304800" y="360471"/>
            <a:chExt cx="5791200" cy="967740"/>
          </a:xfrm>
        </p:grpSpPr>
        <p:sp>
          <p:nvSpPr>
            <p:cNvPr id="9" name="nppt_1569519161470771"/>
            <p:cNvSpPr/>
            <p:nvPr/>
          </p:nvSpPr>
          <p:spPr>
            <a:xfrm>
              <a:off x="304800" y="360471"/>
              <a:ext cx="274031" cy="96774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0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569519161470775"/>
            <p:cNvSpPr/>
            <p:nvPr/>
          </p:nvSpPr>
          <p:spPr>
            <a:xfrm>
              <a:off x="578831" y="360471"/>
              <a:ext cx="5517168" cy="96774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0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569519161470779"/>
          <p:cNvSpPr/>
          <p:nvPr/>
        </p:nvSpPr>
        <p:spPr>
          <a:xfrm>
            <a:off x="720784" y="346106"/>
            <a:ext cx="8629285" cy="8198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4800">
                <a:solidFill>
                  <a:schemeClr val="tx1">
                    <a:alpha val="100000"/>
                  </a:schemeClr>
                </a:solidFill>
                <a:latin typeface="+mn-cs"/>
              </a:rPr>
              <a:t>Ch4 – p22</a:t>
            </a:r>
          </a:p>
        </p:txBody>
      </p:sp>
      <p:pic>
        <p:nvPicPr>
          <p:cNvPr id="12" name="nppt_1569519161470928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1608473"/>
            <a:ext cx="9753600" cy="46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86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695191614701006"/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695191614701010"/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695191614701014"/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695191614701018"/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5695191614701022"/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" name="nppt_15695191614701026"/>
          <p:cNvGrpSpPr>
            <a:grpSpLocks/>
          </p:cNvGrpSpPr>
          <p:nvPr/>
        </p:nvGrpSpPr>
        <p:grpSpPr>
          <a:xfrm>
            <a:off x="304800" y="360471"/>
            <a:ext cx="5791200" cy="967740"/>
            <a:chOff x="304800" y="360471"/>
            <a:chExt cx="5791200" cy="967740"/>
          </a:xfrm>
        </p:grpSpPr>
        <p:sp>
          <p:nvSpPr>
            <p:cNvPr id="9" name="nppt_15695191614701027"/>
            <p:cNvSpPr/>
            <p:nvPr/>
          </p:nvSpPr>
          <p:spPr>
            <a:xfrm>
              <a:off x="304800" y="360471"/>
              <a:ext cx="274031" cy="96774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0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5695191614701031"/>
            <p:cNvSpPr/>
            <p:nvPr/>
          </p:nvSpPr>
          <p:spPr>
            <a:xfrm>
              <a:off x="578831" y="360471"/>
              <a:ext cx="5517168" cy="96774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0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5695191614701035"/>
          <p:cNvSpPr/>
          <p:nvPr/>
        </p:nvSpPr>
        <p:spPr>
          <a:xfrm>
            <a:off x="720784" y="346106"/>
            <a:ext cx="8629285" cy="8198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4800">
                <a:solidFill>
                  <a:schemeClr val="tx1">
                    <a:alpha val="100000"/>
                  </a:schemeClr>
                </a:solidFill>
                <a:latin typeface="+mn-cs"/>
              </a:rPr>
              <a:t>Ch4 – p23</a:t>
            </a:r>
          </a:p>
        </p:txBody>
      </p:sp>
      <p:pic>
        <p:nvPicPr>
          <p:cNvPr id="12" name="nppt_15695191614701056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7440" y="1030554"/>
            <a:ext cx="580059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12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695191614701189"/>
          <p:cNvSpPr/>
          <p:nvPr/>
        </p:nvSpPr>
        <p:spPr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nppt_15695191614701193"/>
          <p:cNvSpPr/>
          <p:nvPr/>
        </p:nvSpPr>
        <p:spPr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nppt_15695191614701197"/>
          <p:cNvSpPr/>
          <p:nvPr/>
        </p:nvSpPr>
        <p:spPr>
          <a:xfrm>
            <a:off x="1334738" y="2234533"/>
            <a:ext cx="95335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just">
              <a:lnSpc>
                <a:spcPct val="100000"/>
              </a:lnSpc>
              <a:buNone/>
            </a:pPr>
            <a:r>
              <a:rPr altLang="ko-KR" sz="2800">
                <a:solidFill>
                  <a:srgbClr val="3A3838"/>
                </a:solidFill>
                <a:latin typeface="Arial"/>
                <a:ea typeface="Arial"/>
              </a:rPr>
              <a:t>simple view가 아니고 join view이므로 쿼리가 제대로 실행되지 않는다.</a:t>
            </a:r>
          </a:p>
        </p:txBody>
      </p:sp>
      <p:sp>
        <p:nvSpPr>
          <p:cNvPr id="6" name="nppt_15695191614701198"/>
          <p:cNvSpPr/>
          <p:nvPr/>
        </p:nvSpPr>
        <p:spPr>
          <a:xfrm>
            <a:off x="1334738" y="1072387"/>
            <a:ext cx="3329758" cy="8198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4800">
                <a:solidFill>
                  <a:schemeClr val="tx1">
                    <a:alpha val="100000"/>
                  </a:schemeClr>
                </a:solidFill>
                <a:latin typeface="+mn-cs"/>
              </a:rPr>
              <a:t>Ch4 – p23</a:t>
            </a:r>
          </a:p>
        </p:txBody>
      </p:sp>
    </p:spTree>
    <p:extLst>
      <p:ext uri="{BB962C8B-B14F-4D97-AF65-F5344CB8AC3E}">
        <p14:creationId xmlns:p14="http://schemas.microsoft.com/office/powerpoint/2010/main" val="2480458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69519161470800"/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69519161470804"/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69519161470808"/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69519161470812"/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569519161470816"/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" name="nppt_1569519161470820"/>
          <p:cNvGrpSpPr>
            <a:grpSpLocks/>
          </p:cNvGrpSpPr>
          <p:nvPr/>
        </p:nvGrpSpPr>
        <p:grpSpPr>
          <a:xfrm>
            <a:off x="304800" y="360471"/>
            <a:ext cx="5791200" cy="967740"/>
            <a:chOff x="304800" y="360471"/>
            <a:chExt cx="5791200" cy="967740"/>
          </a:xfrm>
        </p:grpSpPr>
        <p:sp>
          <p:nvSpPr>
            <p:cNvPr id="9" name="nppt_1569519161470821"/>
            <p:cNvSpPr/>
            <p:nvPr/>
          </p:nvSpPr>
          <p:spPr>
            <a:xfrm>
              <a:off x="304800" y="360471"/>
              <a:ext cx="274031" cy="96774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0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569519161470825"/>
            <p:cNvSpPr/>
            <p:nvPr/>
          </p:nvSpPr>
          <p:spPr>
            <a:xfrm>
              <a:off x="578831" y="360471"/>
              <a:ext cx="5517168" cy="96774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0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569519161470829"/>
          <p:cNvSpPr/>
          <p:nvPr/>
        </p:nvSpPr>
        <p:spPr>
          <a:xfrm>
            <a:off x="720784" y="346106"/>
            <a:ext cx="8629285" cy="8198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4800">
                <a:solidFill>
                  <a:schemeClr val="tx1">
                    <a:alpha val="100000"/>
                  </a:schemeClr>
                </a:solidFill>
                <a:latin typeface="+mn-cs"/>
              </a:rPr>
              <a:t>Ch4 – p24</a:t>
            </a:r>
          </a:p>
        </p:txBody>
      </p:sp>
      <p:pic>
        <p:nvPicPr>
          <p:cNvPr id="12" name="nppt_15695191614701296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1122680"/>
            <a:ext cx="9753600" cy="46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3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663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</a:t>
            </a:r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p5-2</a:t>
            </a:r>
            <a:endParaRPr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633" y="1551937"/>
            <a:ext cx="7278733" cy="504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59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695191614701333"/>
          <p:cNvSpPr/>
          <p:nvPr/>
        </p:nvSpPr>
        <p:spPr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nppt_15695191614701337"/>
          <p:cNvSpPr/>
          <p:nvPr/>
        </p:nvSpPr>
        <p:spPr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nppt_15695191614701341"/>
          <p:cNvSpPr/>
          <p:nvPr/>
        </p:nvSpPr>
        <p:spPr>
          <a:xfrm>
            <a:off x="1334738" y="2234533"/>
            <a:ext cx="9533559" cy="3492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just">
              <a:lnSpc>
                <a:spcPct val="100000"/>
              </a:lnSpc>
              <a:buNone/>
            </a:pPr>
            <a:r>
              <a:rPr altLang="ko-KR" sz="2800">
                <a:solidFill>
                  <a:srgbClr val="3A3838"/>
                </a:solidFill>
                <a:latin typeface="Arial"/>
                <a:ea typeface="Arial"/>
              </a:rPr>
              <a:t>syntax error로 인해 실행되지 않는데, MySQL에서 "create materialized view"를 지원하지 않기 때문인 것으로 보인다. 아래 링크에서는 MySQL에서 materialized view를 만들 수 있는 방법을 소개하고 있어 이대로 따라해보았다. </a:t>
            </a:r>
          </a:p>
          <a:p>
            <a:pPr marL="0" algn="just">
              <a:lnSpc>
                <a:spcPct val="100000"/>
              </a:lnSpc>
              <a:buNone/>
            </a:pPr>
            <a:endParaRPr altLang="ko-KR" sz="2800">
              <a:solidFill>
                <a:srgbClr val="3A3838"/>
              </a:solidFill>
              <a:latin typeface="Arial"/>
              <a:ea typeface="Arial"/>
            </a:endParaRPr>
          </a:p>
          <a:p>
            <a:pPr marL="0" algn="just">
              <a:lnSpc>
                <a:spcPct val="100000"/>
              </a:lnSpc>
              <a:buNone/>
            </a:pPr>
            <a:r>
              <a:rPr altLang="ko-KR" sz="2800"/>
              <a:t>http://dev.mysql.com/doc/refman/5.6/en/create-view.html</a:t>
            </a:r>
          </a:p>
        </p:txBody>
      </p:sp>
      <p:sp>
        <p:nvSpPr>
          <p:cNvPr id="6" name="nppt_15695191614701342"/>
          <p:cNvSpPr/>
          <p:nvPr/>
        </p:nvSpPr>
        <p:spPr>
          <a:xfrm>
            <a:off x="1334738" y="1072387"/>
            <a:ext cx="3329758" cy="8198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4800">
                <a:solidFill>
                  <a:schemeClr val="tx1">
                    <a:alpha val="100000"/>
                  </a:schemeClr>
                </a:solidFill>
                <a:latin typeface="+mn-cs"/>
              </a:rPr>
              <a:t>Ch4 – p25</a:t>
            </a:r>
          </a:p>
        </p:txBody>
      </p:sp>
    </p:spTree>
    <p:extLst>
      <p:ext uri="{BB962C8B-B14F-4D97-AF65-F5344CB8AC3E}">
        <p14:creationId xmlns:p14="http://schemas.microsoft.com/office/powerpoint/2010/main" val="2320669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69519161470844"/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69519161470848"/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69519161470852"/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69519161470856"/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569519161470860"/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" name="nppt_1569519161470864"/>
          <p:cNvGrpSpPr>
            <a:grpSpLocks/>
          </p:cNvGrpSpPr>
          <p:nvPr/>
        </p:nvGrpSpPr>
        <p:grpSpPr>
          <a:xfrm>
            <a:off x="304800" y="360471"/>
            <a:ext cx="5791200" cy="967740"/>
            <a:chOff x="304800" y="360471"/>
            <a:chExt cx="5791200" cy="967740"/>
          </a:xfrm>
        </p:grpSpPr>
        <p:sp>
          <p:nvSpPr>
            <p:cNvPr id="9" name="nppt_1569519161470865"/>
            <p:cNvSpPr/>
            <p:nvPr/>
          </p:nvSpPr>
          <p:spPr>
            <a:xfrm>
              <a:off x="304800" y="360471"/>
              <a:ext cx="274031" cy="96774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0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569519161470869"/>
            <p:cNvSpPr/>
            <p:nvPr/>
          </p:nvSpPr>
          <p:spPr>
            <a:xfrm>
              <a:off x="578831" y="360471"/>
              <a:ext cx="5517168" cy="96774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0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569519161470873"/>
          <p:cNvSpPr/>
          <p:nvPr/>
        </p:nvSpPr>
        <p:spPr>
          <a:xfrm>
            <a:off x="720784" y="346106"/>
            <a:ext cx="8629285" cy="8198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4800">
                <a:solidFill>
                  <a:schemeClr val="tx1">
                    <a:alpha val="100000"/>
                  </a:schemeClr>
                </a:solidFill>
                <a:latin typeface="+mn-cs"/>
              </a:rPr>
              <a:t>Ch4 – p25</a:t>
            </a:r>
          </a:p>
        </p:txBody>
      </p:sp>
      <p:pic>
        <p:nvPicPr>
          <p:cNvPr id="12" name="nppt_1569663522759243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1398638"/>
            <a:ext cx="9753600" cy="460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27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569663522759262"/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nppt_1569663522759266"/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nppt_1569663522759270"/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nppt_1569663522759274"/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nppt_1569663522759278"/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0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" name="nppt_1569663522759282"/>
          <p:cNvGrpSpPr>
            <a:grpSpLocks/>
          </p:cNvGrpSpPr>
          <p:nvPr/>
        </p:nvGrpSpPr>
        <p:grpSpPr>
          <a:xfrm>
            <a:off x="304800" y="360471"/>
            <a:ext cx="5791200" cy="967740"/>
            <a:chOff x="304800" y="360471"/>
            <a:chExt cx="5791200" cy="967740"/>
          </a:xfrm>
        </p:grpSpPr>
        <p:sp>
          <p:nvSpPr>
            <p:cNvPr id="9" name="nppt_1569663522759283"/>
            <p:cNvSpPr/>
            <p:nvPr/>
          </p:nvSpPr>
          <p:spPr>
            <a:xfrm>
              <a:off x="304800" y="360471"/>
              <a:ext cx="274031" cy="967740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0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569663522759287"/>
            <p:cNvSpPr/>
            <p:nvPr/>
          </p:nvSpPr>
          <p:spPr>
            <a:xfrm>
              <a:off x="578831" y="360471"/>
              <a:ext cx="5517168" cy="96774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0"/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569663522759291"/>
          <p:cNvSpPr/>
          <p:nvPr/>
        </p:nvSpPr>
        <p:spPr>
          <a:xfrm>
            <a:off x="720784" y="342859"/>
            <a:ext cx="8629285" cy="820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en-US" altLang="ko-KR" sz="4800">
                <a:solidFill>
                  <a:schemeClr val="tx1">
                    <a:alpha val="100000"/>
                  </a:schemeClr>
                </a:solidFill>
                <a:latin typeface="+mn-cs"/>
              </a:rPr>
              <a:t>Ch4 – p31</a:t>
            </a:r>
          </a:p>
        </p:txBody>
      </p:sp>
      <p:pic>
        <p:nvPicPr>
          <p:cNvPr id="12" name="nppt_156966352275931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7440" y="1608473"/>
            <a:ext cx="9753600" cy="507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86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p33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24" y="1608473"/>
            <a:ext cx="104394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86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p34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1902174"/>
            <a:ext cx="107823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40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Recursive referential integrity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선언할 수 없다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p34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603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p35-1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" y="1968942"/>
            <a:ext cx="112109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35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6711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35-2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" y="2143901"/>
            <a:ext cx="108966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43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assertion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지원하지 않는다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p35-2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125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001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43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6" y="2384832"/>
            <a:ext cx="4053019" cy="37479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98" y="2384832"/>
            <a:ext cx="4147407" cy="37671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950" y="2375224"/>
            <a:ext cx="4092360" cy="374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89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663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p5-3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813" y="1608473"/>
            <a:ext cx="7151370" cy="458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3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p44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21" y="1450517"/>
            <a:ext cx="7899072" cy="516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38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user-defined type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user-defined domain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지원하지 않는다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p44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698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p45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4" y="1474805"/>
            <a:ext cx="10110817" cy="51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36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CLOB type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지원하지 않고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BLOB type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만을 지원한다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p45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84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p50 - 1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A77B2C-C19A-4530-8FAD-0A597F96B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862137"/>
            <a:ext cx="110109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91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4095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p50 - 2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B489C5-C639-4905-A00D-9E4BE03F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40" y="1925119"/>
            <a:ext cx="7504167" cy="355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39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테이블을 선언하고 인덱스를 만들기만 하기 때문에 실제로 결과로 보이는 내용은 딱히 없었다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페이지의 내용은 지난 챕터에서 주어졌던 데이터를 활용했다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인덱스를 사용한다 해도 결과에는 차이가 없다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070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p50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915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070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p57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372904-5732-4931-8EFE-DFCB361BC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23" y="1343025"/>
            <a:ext cx="65436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41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유저가 명시되어 있지 않아서 유저를 생성하는 것과 유저 목록 확인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그리고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root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에게 권한을 주는 것으로 테스트 해봤다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070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p57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844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적어도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5.7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버전까지는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role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기반한 접근 제어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즉 </a:t>
            </a:r>
            <a:r>
              <a:rPr lang="en-US" altLang="ko-KR" sz="2800" dirty="0"/>
              <a:t>Roles Based Access Control (RBAC)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지원되지 않는다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따라서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 role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같은 명령어와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role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권한을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grant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하는 것 자체가 불가능하다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MySQL 8.0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버전은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role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구현이 되었다고 한다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2800" dirty="0">
                <a:hlinkClick r:id="rId2"/>
              </a:rPr>
              <a:t>https://dev.mysql.com/doc/refman/5.7/en/faqs-security.html#faq-mysql-have-builtin-rbac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070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p59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076B5D-44E5-4651-94DC-0D85E30C0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410" y="5892024"/>
            <a:ext cx="5872797" cy="62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01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5page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번째 쿼리의 경우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pdf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에는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한번만 나온다고 되어있으나 실제로 실행해보면 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ID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두번씩 나옴을 확인할 수 있다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2993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p5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856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070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p60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A35379-3C13-4C59-9FC9-CBD3256F8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39" y="1528224"/>
            <a:ext cx="7796189" cy="457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60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Role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에다가 권한을 주는 문제이고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role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자체가 지원이 안되기 때문에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role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속한 유저를 이용한 실험같은 것은 불가능하다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따라서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root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권한을 주는 쿼리를 실행해보고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실행해 보았다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실제로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role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대한 테스트는 불가능했다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그리고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Geology </a:t>
            </a:r>
            <a:r>
              <a:rPr lang="en-US" altLang="ko-KR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dept_name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가진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instructor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주어진 데이터에 없었다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070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p60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778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070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p61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712B8C-9A71-4C11-8F93-594F74219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79" y="1705926"/>
            <a:ext cx="9856940" cy="412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87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PDF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나온 것과 달리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에서는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grant </a:t>
            </a:r>
            <a:r>
              <a:rPr lang="en-US" altLang="ko-KR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reference”s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써야했다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특별히 시각적으로 보이는 것이 없어서 권한 확인을 위해서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show grants for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이용했다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just"/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Revoke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에서는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cascade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restrict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해당하는 구문 자체가 </a:t>
            </a:r>
            <a:r>
              <a:rPr lang="en-US" altLang="ko-KR" sz="2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없기 때문에 실행할 수 없다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3070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p61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CF5D88-AB12-47FE-804E-98FB7135F7D6}"/>
              </a:ext>
            </a:extLst>
          </p:cNvPr>
          <p:cNvSpPr/>
          <p:nvPr/>
        </p:nvSpPr>
        <p:spPr>
          <a:xfrm>
            <a:off x="1334738" y="4876800"/>
            <a:ext cx="5579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https://dev.mysql.com/doc/refman/5.6/en/revoke.html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962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9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0" scaled="1"/>
          </a:gradFill>
        </p:spPr>
      </p:pic>
      <p:sp>
        <p:nvSpPr>
          <p:cNvPr id="5" name="テキスト ボックス 4"/>
          <p:cNvSpPr txBox="1"/>
          <p:nvPr/>
        </p:nvSpPr>
        <p:spPr>
          <a:xfrm>
            <a:off x="2687567" y="2705725"/>
            <a:ext cx="68168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800" b="1" spc="3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Thank You</a:t>
            </a:r>
            <a:endParaRPr kumimoji="1" lang="ja-JP" altLang="en-US" sz="8800" b="1" spc="3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244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2993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p7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946" y="1688680"/>
            <a:ext cx="7824107" cy="42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83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2993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</a:t>
            </a:r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p8</a:t>
            </a:r>
            <a:endParaRPr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171" y="1688680"/>
            <a:ext cx="8287657" cy="41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84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 bwMode="auto">
          <a:xfrm>
            <a:off x="10522628" y="4876800"/>
            <a:ext cx="904347" cy="12173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Freeform 6"/>
          <p:cNvSpPr/>
          <p:nvPr/>
        </p:nvSpPr>
        <p:spPr bwMode="auto">
          <a:xfrm flipH="1" flipV="1">
            <a:off x="752858" y="744469"/>
            <a:ext cx="862317" cy="116053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CEAE79-90A3-4353-9ED1-F8413ABA34E1}"/>
              </a:ext>
            </a:extLst>
          </p:cNvPr>
          <p:cNvSpPr/>
          <p:nvPr/>
        </p:nvSpPr>
        <p:spPr>
          <a:xfrm>
            <a:off x="1334738" y="2234533"/>
            <a:ext cx="95335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Pdf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있는 </a:t>
            </a:r>
            <a:r>
              <a:rPr lang="ko-KR" altLang="en-US" sz="2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쿼리문은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실행이 불가능한 형태라</a:t>
            </a:r>
            <a:endParaRPr lang="en-US" altLang="ko-KR" sz="2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just"/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(select * from)</a:t>
            </a:r>
            <a:r>
              <a:rPr lang="ko-KR" altLang="en-US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추가해서 실행하였다</a:t>
            </a:r>
            <a:r>
              <a:rPr lang="en-US" altLang="ko-KR" sz="2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1334738" y="1074003"/>
            <a:ext cx="2993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p8</a:t>
            </a:r>
            <a:endParaRPr kumimoji="1"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598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D7C9EBB1-D42B-4C13-9012-440B60E38A42}"/>
              </a:ext>
            </a:extLst>
          </p:cNvPr>
          <p:cNvSpPr/>
          <p:nvPr/>
        </p:nvSpPr>
        <p:spPr>
          <a:xfrm>
            <a:off x="0" y="0"/>
            <a:ext cx="1107440" cy="95504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대각선 줄무늬 6">
            <a:extLst>
              <a:ext uri="{FF2B5EF4-FFF2-40B4-BE49-F238E27FC236}">
                <a16:creationId xmlns:a16="http://schemas.microsoft.com/office/drawing/2014/main" id="{7E24FBF0-43CF-44E1-BD75-3054A563CBCD}"/>
              </a:ext>
            </a:extLst>
          </p:cNvPr>
          <p:cNvSpPr/>
          <p:nvPr/>
        </p:nvSpPr>
        <p:spPr>
          <a:xfrm>
            <a:off x="0" y="1"/>
            <a:ext cx="4145280" cy="3216944"/>
          </a:xfrm>
          <a:prstGeom prst="diagStripe">
            <a:avLst>
              <a:gd name="adj" fmla="val 84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대각선 줄무늬 7">
            <a:extLst>
              <a:ext uri="{FF2B5EF4-FFF2-40B4-BE49-F238E27FC236}">
                <a16:creationId xmlns:a16="http://schemas.microsoft.com/office/drawing/2014/main" id="{FDB4D764-5DE7-4FD6-8274-DB720DE264DE}"/>
              </a:ext>
            </a:extLst>
          </p:cNvPr>
          <p:cNvSpPr/>
          <p:nvPr/>
        </p:nvSpPr>
        <p:spPr>
          <a:xfrm>
            <a:off x="0" y="2"/>
            <a:ext cx="4145280" cy="3216944"/>
          </a:xfrm>
          <a:prstGeom prst="diagStripe">
            <a:avLst>
              <a:gd name="adj" fmla="val 845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06C95F34-666B-4A7F-B38E-FD1161540945}"/>
              </a:ext>
            </a:extLst>
          </p:cNvPr>
          <p:cNvSpPr/>
          <p:nvPr/>
        </p:nvSpPr>
        <p:spPr>
          <a:xfrm>
            <a:off x="0" y="0"/>
            <a:ext cx="2783840" cy="2296952"/>
          </a:xfrm>
          <a:prstGeom prst="diagStripe">
            <a:avLst>
              <a:gd name="adj" fmla="val 783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28B6D71-BAC5-4E83-A6A6-8C245714AF20}"/>
              </a:ext>
            </a:extLst>
          </p:cNvPr>
          <p:cNvSpPr/>
          <p:nvPr/>
        </p:nvSpPr>
        <p:spPr>
          <a:xfrm>
            <a:off x="0" y="-1"/>
            <a:ext cx="2032000" cy="1608474"/>
          </a:xfrm>
          <a:prstGeom prst="diagStripe">
            <a:avLst>
              <a:gd name="adj" fmla="val 7021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グループ化 3">
            <a:extLst>
              <a:ext uri="{FF2B5EF4-FFF2-40B4-BE49-F238E27FC236}">
                <a16:creationId xmlns:a16="http://schemas.microsoft.com/office/drawing/2014/main" id="{46246DD4-4DC6-4C42-9315-F1B4B2FFA7A3}"/>
              </a:ext>
            </a:extLst>
          </p:cNvPr>
          <p:cNvGrpSpPr/>
          <p:nvPr/>
        </p:nvGrpSpPr>
        <p:grpSpPr>
          <a:xfrm>
            <a:off x="304800" y="360471"/>
            <a:ext cx="5791200" cy="967740"/>
            <a:chOff x="254000" y="292100"/>
            <a:chExt cx="4025900" cy="609600"/>
          </a:xfrm>
        </p:grpSpPr>
        <p:sp>
          <p:nvSpPr>
            <p:cNvPr id="12" name="正方形/長方形 1">
              <a:extLst>
                <a:ext uri="{FF2B5EF4-FFF2-40B4-BE49-F238E27FC236}">
                  <a16:creationId xmlns:a16="http://schemas.microsoft.com/office/drawing/2014/main" id="{BF89742E-EC3A-4C52-99EE-90EC1618AC43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2">
              <a:extLst>
                <a:ext uri="{FF2B5EF4-FFF2-40B4-BE49-F238E27FC236}">
                  <a16:creationId xmlns:a16="http://schemas.microsoft.com/office/drawing/2014/main" id="{D05FEBFA-4CF5-4985-A5D6-EC6DDAED11F6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C98E85E-596E-48FE-9528-69EF513D7BFD}"/>
              </a:ext>
            </a:extLst>
          </p:cNvPr>
          <p:cNvSpPr txBox="1"/>
          <p:nvPr/>
        </p:nvSpPr>
        <p:spPr>
          <a:xfrm>
            <a:off x="720784" y="360471"/>
            <a:ext cx="3384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Ch4 – </a:t>
            </a:r>
            <a:r>
              <a:rPr lang="en-US" altLang="ja-JP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p10</a:t>
            </a:r>
            <a:endParaRPr lang="ja-JP" altLang="en-US" sz="48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656" y="1933303"/>
            <a:ext cx="7916688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58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2345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A0CEDE"/>
      </a:accent1>
      <a:accent2>
        <a:srgbClr val="00B9CE"/>
      </a:accent2>
      <a:accent3>
        <a:srgbClr val="83CDBE"/>
      </a:accent3>
      <a:accent4>
        <a:srgbClr val="0064A2"/>
      </a:accent4>
      <a:accent5>
        <a:srgbClr val="7BB6D4"/>
      </a:accent5>
      <a:accent6>
        <a:srgbClr val="CAD6D6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620</Words>
  <Application>Microsoft Office PowerPoint</Application>
  <PresentationFormat>와이드스크린</PresentationFormat>
  <Paragraphs>94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3" baseType="lpstr">
      <vt:lpstr>Meiryo UI</vt:lpstr>
      <vt:lpstr>나눔스퀘어</vt:lpstr>
      <vt:lpstr>나눔스퀘어 Bold</vt:lpstr>
      <vt:lpstr>나눔스퀘어 ExtraBold</vt:lpstr>
      <vt:lpstr>나눔스퀘어라운드 ExtraBold</vt:lpstr>
      <vt:lpstr>돋움</vt:lpstr>
      <vt:lpstr>Arial</vt:lpstr>
      <vt:lpstr>Cooper Black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plantain</cp:lastModifiedBy>
  <cp:revision>264</cp:revision>
  <dcterms:created xsi:type="dcterms:W3CDTF">2019-05-15T05:41:07Z</dcterms:created>
  <dcterms:modified xsi:type="dcterms:W3CDTF">2019-09-29T14:57:04Z</dcterms:modified>
</cp:coreProperties>
</file>